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5" d="100"/>
          <a:sy n="75" d="100"/>
        </p:scale>
        <p:origin x="324"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smtClean="0"/>
              <a:t>Click to edit Master title style</a:t>
            </a:r>
            <a:endParaRPr lang="en-US" dirty="0"/>
          </a:p>
        </p:txBody>
      </p:sp>
      <p:sp>
        <p:nvSpPr>
          <p:cNvPr id="3" name="Subtitle 2"/>
          <p:cNvSpPr>
            <a:spLocks noGrp="1"/>
          </p:cNvSpPr>
          <p:nvPr>
            <p:ph type="subTitle" idx="1"/>
          </p:nvPr>
        </p:nvSpPr>
        <p:spPr>
          <a:xfrm>
            <a:off x="1370693" y="359833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A52CAA47-D0B8-497D-A1C1-20B08C1F2C06}" type="datetimeFigureOut">
              <a:rPr lang="en-US" smtClean="0"/>
              <a:t>21-Nov-22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17A5EA2-C045-4E4E-B21D-3B90CDB9226D}" type="slidenum">
              <a:rPr lang="en-US" smtClean="0"/>
              <a:t>‹#›</a:t>
            </a:fld>
            <a:endParaRPr lang="en-US"/>
          </a:p>
        </p:txBody>
      </p:sp>
    </p:spTree>
    <p:extLst>
      <p:ext uri="{BB962C8B-B14F-4D97-AF65-F5344CB8AC3E}">
        <p14:creationId xmlns:p14="http://schemas.microsoft.com/office/powerpoint/2010/main" val="38326533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913795" y="5108728"/>
            <a:ext cx="10353762" cy="682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52CAA47-D0B8-497D-A1C1-20B08C1F2C06}" type="datetimeFigureOut">
              <a:rPr lang="en-US" smtClean="0"/>
              <a:t>21-Nov-22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17A5EA2-C045-4E4E-B21D-3B90CDB9226D}" type="slidenum">
              <a:rPr lang="en-US" smtClean="0"/>
              <a:t>‹#›</a:t>
            </a:fld>
            <a:endParaRPr lang="en-US"/>
          </a:p>
        </p:txBody>
      </p:sp>
    </p:spTree>
    <p:extLst>
      <p:ext uri="{BB962C8B-B14F-4D97-AF65-F5344CB8AC3E}">
        <p14:creationId xmlns:p14="http://schemas.microsoft.com/office/powerpoint/2010/main" val="27780960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lstStyle>
            <a:lvl1pPr>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52CAA47-D0B8-497D-A1C1-20B08C1F2C06}" type="datetimeFigureOut">
              <a:rPr lang="en-US" smtClean="0"/>
              <a:t>21-Nov-22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17A5EA2-C045-4E4E-B21D-3B90CDB9226D}" type="slidenum">
              <a:rPr lang="en-US" smtClean="0"/>
              <a:t>‹#›</a:t>
            </a:fld>
            <a:endParaRPr lang="en-US"/>
          </a:p>
        </p:txBody>
      </p:sp>
    </p:spTree>
    <p:extLst>
      <p:ext uri="{BB962C8B-B14F-4D97-AF65-F5344CB8AC3E}">
        <p14:creationId xmlns:p14="http://schemas.microsoft.com/office/powerpoint/2010/main" val="1372774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52CAA47-D0B8-497D-A1C1-20B08C1F2C06}" type="datetimeFigureOut">
              <a:rPr lang="en-US" smtClean="0"/>
              <a:t>21-Nov-22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17A5EA2-C045-4E4E-B21D-3B90CDB9226D}" type="slidenum">
              <a:rPr lang="en-US" smtClean="0"/>
              <a:t>‹#›</a:t>
            </a:fld>
            <a:endParaRPr lang="en-US"/>
          </a:p>
        </p:txBody>
      </p:sp>
      <p:sp>
        <p:nvSpPr>
          <p:cNvPr id="11" name="TextBox 10"/>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0337690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52CAA47-D0B8-497D-A1C1-20B08C1F2C06}" type="datetimeFigureOut">
              <a:rPr lang="en-US" smtClean="0"/>
              <a:t>21-Nov-22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17A5EA2-C045-4E4E-B21D-3B90CDB9226D}" type="slidenum">
              <a:rPr lang="en-US" smtClean="0"/>
              <a:t>‹#›</a:t>
            </a:fld>
            <a:endParaRPr lang="en-US"/>
          </a:p>
        </p:txBody>
      </p:sp>
    </p:spTree>
    <p:extLst>
      <p:ext uri="{BB962C8B-B14F-4D97-AF65-F5344CB8AC3E}">
        <p14:creationId xmlns:p14="http://schemas.microsoft.com/office/powerpoint/2010/main" val="122699288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913795"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8" name="Text Placeholder 3"/>
          <p:cNvSpPr>
            <a:spLocks noGrp="1"/>
          </p:cNvSpPr>
          <p:nvPr>
            <p:ph type="body" sz="half" idx="15"/>
          </p:nvPr>
        </p:nvSpPr>
        <p:spPr>
          <a:xfrm>
            <a:off x="91379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9" name="Text Placeholder 4"/>
          <p:cNvSpPr>
            <a:spLocks noGrp="1"/>
          </p:cNvSpPr>
          <p:nvPr>
            <p:ph type="body" sz="quarter" idx="3"/>
          </p:nvPr>
        </p:nvSpPr>
        <p:spPr>
          <a:xfrm>
            <a:off x="4446711"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0" name="Text Placeholder 3"/>
          <p:cNvSpPr>
            <a:spLocks noGrp="1"/>
          </p:cNvSpPr>
          <p:nvPr>
            <p:ph type="body" sz="half" idx="16"/>
          </p:nvPr>
        </p:nvSpPr>
        <p:spPr>
          <a:xfrm>
            <a:off x="444143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1" name="Text Placeholder 4"/>
          <p:cNvSpPr>
            <a:spLocks noGrp="1"/>
          </p:cNvSpPr>
          <p:nvPr>
            <p:ph type="body" sz="quarter" idx="13"/>
          </p:nvPr>
        </p:nvSpPr>
        <p:spPr>
          <a:xfrm>
            <a:off x="7966572"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2" name="Text Placeholder 3"/>
          <p:cNvSpPr>
            <a:spLocks noGrp="1"/>
          </p:cNvSpPr>
          <p:nvPr>
            <p:ph type="body" sz="half" idx="17"/>
          </p:nvPr>
        </p:nvSpPr>
        <p:spPr>
          <a:xfrm>
            <a:off x="7966572"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A52CAA47-D0B8-497D-A1C1-20B08C1F2C06}" type="datetimeFigureOut">
              <a:rPr lang="en-US" smtClean="0"/>
              <a:t>21-Nov-22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17A5EA2-C045-4E4E-B21D-3B90CDB9226D}" type="slidenum">
              <a:rPr lang="en-US" smtClean="0"/>
              <a:t>‹#›</a:t>
            </a:fld>
            <a:endParaRPr lang="en-US"/>
          </a:p>
        </p:txBody>
      </p:sp>
    </p:spTree>
    <p:extLst>
      <p:ext uri="{BB962C8B-B14F-4D97-AF65-F5344CB8AC3E}">
        <p14:creationId xmlns:p14="http://schemas.microsoft.com/office/powerpoint/2010/main" val="7432691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1" name="Text Placeholder 3"/>
          <p:cNvSpPr>
            <a:spLocks noGrp="1"/>
          </p:cNvSpPr>
          <p:nvPr>
            <p:ph type="body" sz="half" idx="18"/>
          </p:nvPr>
        </p:nvSpPr>
        <p:spPr>
          <a:xfrm>
            <a:off x="913795" y="4480368"/>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19"/>
          </p:nvPr>
        </p:nvSpPr>
        <p:spPr>
          <a:xfrm>
            <a:off x="4441435" y="4480367"/>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7" name="Text Placeholder 3"/>
          <p:cNvSpPr>
            <a:spLocks noGrp="1"/>
          </p:cNvSpPr>
          <p:nvPr>
            <p:ph type="body" sz="half" idx="20"/>
          </p:nvPr>
        </p:nvSpPr>
        <p:spPr>
          <a:xfrm>
            <a:off x="7966572" y="4480365"/>
            <a:ext cx="3300984" cy="131083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A52CAA47-D0B8-497D-A1C1-20B08C1F2C06}" type="datetimeFigureOut">
              <a:rPr lang="en-US" smtClean="0"/>
              <a:t>21-Nov-22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17A5EA2-C045-4E4E-B21D-3B90CDB9226D}" type="slidenum">
              <a:rPr lang="en-US" smtClean="0"/>
              <a:t>‹#›</a:t>
            </a:fld>
            <a:endParaRPr lang="en-US"/>
          </a:p>
        </p:txBody>
      </p:sp>
    </p:spTree>
    <p:extLst>
      <p:ext uri="{BB962C8B-B14F-4D97-AF65-F5344CB8AC3E}">
        <p14:creationId xmlns:p14="http://schemas.microsoft.com/office/powerpoint/2010/main" val="188640284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A52CAA47-D0B8-497D-A1C1-20B08C1F2C06}" type="datetimeFigureOut">
              <a:rPr lang="en-US" smtClean="0"/>
              <a:t>21-Nov-22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17A5EA2-C045-4E4E-B21D-3B90CDB9226D}" type="slidenum">
              <a:rPr lang="en-US" smtClean="0"/>
              <a:t>‹#›</a:t>
            </a:fld>
            <a:endParaRPr lang="en-US"/>
          </a:p>
        </p:txBody>
      </p:sp>
    </p:spTree>
    <p:extLst>
      <p:ext uri="{BB962C8B-B14F-4D97-AF65-F5344CB8AC3E}">
        <p14:creationId xmlns:p14="http://schemas.microsoft.com/office/powerpoint/2010/main" val="240377979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A52CAA47-D0B8-497D-A1C1-20B08C1F2C06}" type="datetimeFigureOut">
              <a:rPr lang="en-US" smtClean="0"/>
              <a:t>21-Nov-22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17A5EA2-C045-4E4E-B21D-3B90CDB9226D}" type="slidenum">
              <a:rPr lang="en-US" smtClean="0"/>
              <a:t>‹#›</a:t>
            </a:fld>
            <a:endParaRPr lang="en-US"/>
          </a:p>
        </p:txBody>
      </p:sp>
    </p:spTree>
    <p:extLst>
      <p:ext uri="{BB962C8B-B14F-4D97-AF65-F5344CB8AC3E}">
        <p14:creationId xmlns:p14="http://schemas.microsoft.com/office/powerpoint/2010/main" val="12869509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A52CAA47-D0B8-497D-A1C1-20B08C1F2C06}" type="datetimeFigureOut">
              <a:rPr lang="en-US" smtClean="0"/>
              <a:t>21-Nov-22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17A5EA2-C045-4E4E-B21D-3B90CDB9226D}" type="slidenum">
              <a:rPr lang="en-US" smtClean="0"/>
              <a:t>‹#›</a:t>
            </a:fld>
            <a:endParaRPr lang="en-US"/>
          </a:p>
        </p:txBody>
      </p:sp>
    </p:spTree>
    <p:extLst>
      <p:ext uri="{BB962C8B-B14F-4D97-AF65-F5344CB8AC3E}">
        <p14:creationId xmlns:p14="http://schemas.microsoft.com/office/powerpoint/2010/main" val="10968625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295401" y="3589879"/>
            <a:ext cx="9590550" cy="150705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52CAA47-D0B8-497D-A1C1-20B08C1F2C06}" type="datetimeFigureOut">
              <a:rPr lang="en-US" smtClean="0"/>
              <a:t>21-Nov-22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17A5EA2-C045-4E4E-B21D-3B90CDB9226D}" type="slidenum">
              <a:rPr lang="en-US" smtClean="0"/>
              <a:t>‹#›</a:t>
            </a:fld>
            <a:endParaRPr lang="en-US"/>
          </a:p>
        </p:txBody>
      </p:sp>
    </p:spTree>
    <p:extLst>
      <p:ext uri="{BB962C8B-B14F-4D97-AF65-F5344CB8AC3E}">
        <p14:creationId xmlns:p14="http://schemas.microsoft.com/office/powerpoint/2010/main" val="36158757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913795" y="1732449"/>
            <a:ext cx="5060497" cy="4058750"/>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02892" y="1732449"/>
            <a:ext cx="5064665" cy="4058751"/>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A52CAA47-D0B8-497D-A1C1-20B08C1F2C06}" type="datetimeFigureOut">
              <a:rPr lang="en-US" smtClean="0"/>
              <a:t>21-Nov-22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17A5EA2-C045-4E4E-B21D-3B90CDB9226D}" type="slidenum">
              <a:rPr lang="en-US" smtClean="0"/>
              <a:t>‹#›</a:t>
            </a:fld>
            <a:endParaRPr lang="en-US"/>
          </a:p>
        </p:txBody>
      </p:sp>
    </p:spTree>
    <p:extLst>
      <p:ext uri="{BB962C8B-B14F-4D97-AF65-F5344CB8AC3E}">
        <p14:creationId xmlns:p14="http://schemas.microsoft.com/office/powerpoint/2010/main" val="28634627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89072" cy="4148769"/>
          </a:xfrm>
          <a:prstGeom prst="rect">
            <a:avLst/>
          </a:prstGeom>
        </p:spPr>
      </p:pic>
      <p:pic>
        <p:nvPicPr>
          <p:cNvPr id="21" name="Picture 20"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8485" y="1734506"/>
            <a:ext cx="5089072" cy="4148769"/>
          </a:xfrm>
          <a:prstGeom prst="rect">
            <a:avLst/>
          </a:prstGeom>
        </p:spPr>
      </p:pic>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005872" y="1835254"/>
            <a:ext cx="4876344" cy="54488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005872" y="2380137"/>
            <a:ext cx="4876344"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94967" y="1835254"/>
            <a:ext cx="4895330" cy="544883"/>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294967" y="2380137"/>
            <a:ext cx="4895330"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A52CAA47-D0B8-497D-A1C1-20B08C1F2C06}" type="datetimeFigureOut">
              <a:rPr lang="en-US" smtClean="0"/>
              <a:t>21-Nov-22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17A5EA2-C045-4E4E-B21D-3B90CDB9226D}" type="slidenum">
              <a:rPr lang="en-US" smtClean="0"/>
              <a:t>‹#›</a:t>
            </a:fld>
            <a:endParaRPr lang="en-US"/>
          </a:p>
        </p:txBody>
      </p:sp>
    </p:spTree>
    <p:extLst>
      <p:ext uri="{BB962C8B-B14F-4D97-AF65-F5344CB8AC3E}">
        <p14:creationId xmlns:p14="http://schemas.microsoft.com/office/powerpoint/2010/main" val="29127483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A52CAA47-D0B8-497D-A1C1-20B08C1F2C06}" type="datetimeFigureOut">
              <a:rPr lang="en-US" smtClean="0"/>
              <a:t>21-Nov-22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17A5EA2-C045-4E4E-B21D-3B90CDB9226D}" type="slidenum">
              <a:rPr lang="en-US" smtClean="0"/>
              <a:t>‹#›</a:t>
            </a:fld>
            <a:endParaRPr lang="en-US"/>
          </a:p>
        </p:txBody>
      </p:sp>
    </p:spTree>
    <p:extLst>
      <p:ext uri="{BB962C8B-B14F-4D97-AF65-F5344CB8AC3E}">
        <p14:creationId xmlns:p14="http://schemas.microsoft.com/office/powerpoint/2010/main" val="17750113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52CAA47-D0B8-497D-A1C1-20B08C1F2C06}" type="datetimeFigureOut">
              <a:rPr lang="en-US" smtClean="0"/>
              <a:t>21-Nov-22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17A5EA2-C045-4E4E-B21D-3B90CDB9226D}" type="slidenum">
              <a:rPr lang="en-US" smtClean="0"/>
              <a:t>‹#›</a:t>
            </a:fld>
            <a:endParaRPr lang="en-US"/>
          </a:p>
        </p:txBody>
      </p:sp>
    </p:spTree>
    <p:extLst>
      <p:ext uri="{BB962C8B-B14F-4D97-AF65-F5344CB8AC3E}">
        <p14:creationId xmlns:p14="http://schemas.microsoft.com/office/powerpoint/2010/main" val="31614366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4855633" y="609600"/>
            <a:ext cx="6411924" cy="5181600"/>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913795" y="2431518"/>
            <a:ext cx="3706889" cy="3359681"/>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52CAA47-D0B8-497D-A1C1-20B08C1F2C06}" type="datetimeFigureOut">
              <a:rPr lang="en-US" smtClean="0"/>
              <a:t>21-Nov-22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17A5EA2-C045-4E4E-B21D-3B90CDB9226D}" type="slidenum">
              <a:rPr lang="en-US" smtClean="0"/>
              <a:t>‹#›</a:t>
            </a:fld>
            <a:endParaRPr lang="en-US"/>
          </a:p>
        </p:txBody>
      </p:sp>
    </p:spTree>
    <p:extLst>
      <p:ext uri="{BB962C8B-B14F-4D97-AF65-F5344CB8AC3E}">
        <p14:creationId xmlns:p14="http://schemas.microsoft.com/office/powerpoint/2010/main" val="10248386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609923"/>
            <a:ext cx="5934949" cy="1829338"/>
          </a:xfrm>
        </p:spPr>
        <p:txBody>
          <a:bodyPr anchor="b">
            <a:noAutofit/>
          </a:bodyPr>
          <a:lstStyle>
            <a:lvl1pPr algn="ctr">
              <a:defRPr sz="32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913795" y="2439261"/>
            <a:ext cx="5934949" cy="337613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52CAA47-D0B8-497D-A1C1-20B08C1F2C06}" type="datetimeFigureOut">
              <a:rPr lang="en-US" smtClean="0"/>
              <a:t>21-Nov-22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17A5EA2-C045-4E4E-B21D-3B90CDB9226D}" type="slidenum">
              <a:rPr lang="en-US" smtClean="0"/>
              <a:t>‹#›</a:t>
            </a:fld>
            <a:endParaRPr lang="en-US"/>
          </a:p>
        </p:txBody>
      </p:sp>
    </p:spTree>
    <p:extLst>
      <p:ext uri="{BB962C8B-B14F-4D97-AF65-F5344CB8AC3E}">
        <p14:creationId xmlns:p14="http://schemas.microsoft.com/office/powerpoint/2010/main" val="28939859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913795" y="1732449"/>
            <a:ext cx="10353762"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A52CAA47-D0B8-497D-A1C1-20B08C1F2C06}" type="datetimeFigureOut">
              <a:rPr lang="en-US" smtClean="0"/>
              <a:t>21-Nov-22</a:t>
            </a:fld>
            <a:endParaRPr lang="en-US"/>
          </a:p>
        </p:txBody>
      </p:sp>
      <p:sp>
        <p:nvSpPr>
          <p:cNvPr id="5" name="Footer Placeholder 4"/>
          <p:cNvSpPr>
            <a:spLocks noGrp="1"/>
          </p:cNvSpPr>
          <p:nvPr>
            <p:ph type="ftr" sz="quarter" idx="3"/>
          </p:nvPr>
        </p:nvSpPr>
        <p:spPr>
          <a:xfrm>
            <a:off x="913795" y="5883275"/>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endParaRPr lang="en-US"/>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E17A5EA2-C045-4E4E-B21D-3B90CDB9226D}" type="slidenum">
              <a:rPr lang="en-US" smtClean="0"/>
              <a:t>‹#›</a:t>
            </a:fld>
            <a:endParaRPr lang="en-US"/>
          </a:p>
        </p:txBody>
      </p:sp>
    </p:spTree>
    <p:extLst>
      <p:ext uri="{BB962C8B-B14F-4D97-AF65-F5344CB8AC3E}">
        <p14:creationId xmlns:p14="http://schemas.microsoft.com/office/powerpoint/2010/main" val="3560963104"/>
      </p:ext>
    </p:extLst>
  </p:cSld>
  <p:clrMap bg1="dk1" tx1="lt1" bg2="dk2" tx2="lt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Lst>
  <p:txStyles>
    <p:title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10393" y="258241"/>
            <a:ext cx="9440034" cy="859360"/>
          </a:xfrm>
        </p:spPr>
        <p:txBody>
          <a:bodyPr>
            <a:normAutofit fontScale="90000"/>
          </a:bodyPr>
          <a:lstStyle/>
          <a:p>
            <a:r>
              <a:rPr lang="en-US" dirty="0" smtClean="0"/>
              <a:t>Spam and Ham Detection</a:t>
            </a:r>
            <a:endParaRPr lang="en-US" dirty="0"/>
          </a:p>
        </p:txBody>
      </p:sp>
      <p:sp>
        <p:nvSpPr>
          <p:cNvPr id="3" name="Subtitle 2"/>
          <p:cNvSpPr>
            <a:spLocks noGrp="1"/>
          </p:cNvSpPr>
          <p:nvPr>
            <p:ph type="subTitle" idx="1"/>
          </p:nvPr>
        </p:nvSpPr>
        <p:spPr>
          <a:xfrm>
            <a:off x="1510393" y="4652439"/>
            <a:ext cx="9440034" cy="1888061"/>
          </a:xfrm>
        </p:spPr>
        <p:txBody>
          <a:bodyPr>
            <a:normAutofit/>
          </a:bodyPr>
          <a:lstStyle/>
          <a:p>
            <a:r>
              <a:rPr lang="en-US" dirty="0" smtClean="0"/>
              <a:t>By,</a:t>
            </a:r>
          </a:p>
          <a:p>
            <a:r>
              <a:rPr lang="en-US" dirty="0" err="1" smtClean="0"/>
              <a:t>Manoj.I.V</a:t>
            </a:r>
            <a:endParaRPr lang="en-US" dirty="0" smtClean="0"/>
          </a:p>
          <a:p>
            <a:r>
              <a:rPr lang="en-US" dirty="0" smtClean="0"/>
              <a:t>Data trained Batch No.:1842</a:t>
            </a:r>
          </a:p>
          <a:p>
            <a:r>
              <a:rPr lang="en-US" dirty="0" err="1" smtClean="0"/>
              <a:t>Fliprobo</a:t>
            </a:r>
            <a:r>
              <a:rPr lang="en-US" dirty="0" smtClean="0"/>
              <a:t> Technology</a:t>
            </a:r>
            <a:endParaRPr lang="en-US" dirty="0"/>
          </a:p>
        </p:txBody>
      </p:sp>
      <p:pic>
        <p:nvPicPr>
          <p:cNvPr id="4" name="Picture 3"/>
          <p:cNvPicPr>
            <a:picLocks noChangeAspect="1"/>
          </p:cNvPicPr>
          <p:nvPr/>
        </p:nvPicPr>
        <p:blipFill>
          <a:blip r:embed="rId2"/>
          <a:stretch>
            <a:fillRect/>
          </a:stretch>
        </p:blipFill>
        <p:spPr>
          <a:xfrm>
            <a:off x="103187" y="1295400"/>
            <a:ext cx="4421429" cy="2654300"/>
          </a:xfrm>
          <a:prstGeom prst="rect">
            <a:avLst/>
          </a:prstGeom>
        </p:spPr>
      </p:pic>
      <p:pic>
        <p:nvPicPr>
          <p:cNvPr id="5" name="Picture 4"/>
          <p:cNvPicPr>
            <a:picLocks noChangeAspect="1"/>
          </p:cNvPicPr>
          <p:nvPr/>
        </p:nvPicPr>
        <p:blipFill>
          <a:blip r:embed="rId3"/>
          <a:stretch>
            <a:fillRect/>
          </a:stretch>
        </p:blipFill>
        <p:spPr>
          <a:xfrm>
            <a:off x="4562716" y="1193862"/>
            <a:ext cx="7511881" cy="2755838"/>
          </a:xfrm>
          <a:prstGeom prst="rect">
            <a:avLst/>
          </a:prstGeom>
        </p:spPr>
      </p:pic>
    </p:spTree>
    <p:extLst>
      <p:ext uri="{BB962C8B-B14F-4D97-AF65-F5344CB8AC3E}">
        <p14:creationId xmlns:p14="http://schemas.microsoft.com/office/powerpoint/2010/main" val="33470627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95" y="139700"/>
            <a:ext cx="10353762" cy="970450"/>
          </a:xfrm>
        </p:spPr>
        <p:txBody>
          <a:bodyPr/>
          <a:lstStyle/>
          <a:p>
            <a:r>
              <a:rPr lang="en-US" dirty="0" smtClean="0"/>
              <a:t>Data Visualization</a:t>
            </a:r>
            <a:endParaRPr lang="en-US" dirty="0"/>
          </a:p>
        </p:txBody>
      </p:sp>
      <p:pic>
        <p:nvPicPr>
          <p:cNvPr id="4" name="Content Placeholder 3"/>
          <p:cNvPicPr>
            <a:picLocks noGrp="1" noChangeAspect="1"/>
          </p:cNvPicPr>
          <p:nvPr>
            <p:ph idx="1"/>
          </p:nvPr>
        </p:nvPicPr>
        <p:blipFill rotWithShape="1">
          <a:blip r:embed="rId2"/>
          <a:srcRect l="21218" t="28666" r="26363" b="6883"/>
          <a:stretch/>
        </p:blipFill>
        <p:spPr>
          <a:xfrm>
            <a:off x="1548795" y="3182448"/>
            <a:ext cx="4749801" cy="3283419"/>
          </a:xfrm>
          <a:prstGeom prst="rect">
            <a:avLst/>
          </a:prstGeom>
        </p:spPr>
      </p:pic>
      <p:pic>
        <p:nvPicPr>
          <p:cNvPr id="5" name="Picture 4"/>
          <p:cNvPicPr>
            <a:picLocks noChangeAspect="1"/>
          </p:cNvPicPr>
          <p:nvPr/>
        </p:nvPicPr>
        <p:blipFill rotWithShape="1">
          <a:blip r:embed="rId3"/>
          <a:srcRect l="17500" t="30175" r="21562" b="53150"/>
          <a:stretch/>
        </p:blipFill>
        <p:spPr>
          <a:xfrm>
            <a:off x="1948846" y="1574799"/>
            <a:ext cx="7429500" cy="1143000"/>
          </a:xfrm>
          <a:prstGeom prst="rect">
            <a:avLst/>
          </a:prstGeom>
        </p:spPr>
      </p:pic>
    </p:spTree>
    <p:extLst>
      <p:ext uri="{BB962C8B-B14F-4D97-AF65-F5344CB8AC3E}">
        <p14:creationId xmlns:p14="http://schemas.microsoft.com/office/powerpoint/2010/main" val="16291476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95" y="152400"/>
            <a:ext cx="10353762" cy="673100"/>
          </a:xfrm>
        </p:spPr>
        <p:txBody>
          <a:bodyPr>
            <a:normAutofit fontScale="90000"/>
          </a:bodyPr>
          <a:lstStyle/>
          <a:p>
            <a:r>
              <a:rPr lang="en-US" dirty="0" smtClean="0"/>
              <a:t>Oversampling and Model Building</a:t>
            </a:r>
            <a:endParaRPr lang="en-US" dirty="0"/>
          </a:p>
        </p:txBody>
      </p:sp>
      <p:pic>
        <p:nvPicPr>
          <p:cNvPr id="4" name="Content Placeholder 3"/>
          <p:cNvPicPr>
            <a:picLocks noGrp="1" noChangeAspect="1"/>
          </p:cNvPicPr>
          <p:nvPr>
            <p:ph idx="1"/>
          </p:nvPr>
        </p:nvPicPr>
        <p:blipFill rotWithShape="1">
          <a:blip r:embed="rId2"/>
          <a:srcRect l="15303" t="27103" r="24781" b="27219"/>
          <a:stretch/>
        </p:blipFill>
        <p:spPr>
          <a:xfrm>
            <a:off x="157165" y="1054100"/>
            <a:ext cx="5600012" cy="2400300"/>
          </a:xfrm>
          <a:prstGeom prst="rect">
            <a:avLst/>
          </a:prstGeom>
        </p:spPr>
      </p:pic>
      <p:pic>
        <p:nvPicPr>
          <p:cNvPr id="5" name="Picture 4"/>
          <p:cNvPicPr>
            <a:picLocks noChangeAspect="1"/>
          </p:cNvPicPr>
          <p:nvPr/>
        </p:nvPicPr>
        <p:blipFill rotWithShape="1">
          <a:blip r:embed="rId3"/>
          <a:srcRect l="17812" t="28694" r="24375" b="5534"/>
          <a:stretch/>
        </p:blipFill>
        <p:spPr>
          <a:xfrm>
            <a:off x="4787900" y="2254250"/>
            <a:ext cx="7048500" cy="4508500"/>
          </a:xfrm>
          <a:prstGeom prst="rect">
            <a:avLst/>
          </a:prstGeom>
        </p:spPr>
      </p:pic>
    </p:spTree>
    <p:extLst>
      <p:ext uri="{BB962C8B-B14F-4D97-AF65-F5344CB8AC3E}">
        <p14:creationId xmlns:p14="http://schemas.microsoft.com/office/powerpoint/2010/main" val="21688836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95" y="114300"/>
            <a:ext cx="10353762" cy="901700"/>
          </a:xfrm>
        </p:spPr>
        <p:txBody>
          <a:bodyPr/>
          <a:lstStyle/>
          <a:p>
            <a:r>
              <a:rPr lang="en-US" dirty="0"/>
              <a:t>Model Building</a:t>
            </a:r>
          </a:p>
        </p:txBody>
      </p:sp>
      <p:pic>
        <p:nvPicPr>
          <p:cNvPr id="4" name="Content Placeholder 3"/>
          <p:cNvPicPr>
            <a:picLocks noGrp="1" noChangeAspect="1"/>
          </p:cNvPicPr>
          <p:nvPr>
            <p:ph idx="1"/>
          </p:nvPr>
        </p:nvPicPr>
        <p:blipFill rotWithShape="1">
          <a:blip r:embed="rId2"/>
          <a:srcRect l="15941" t="28159" r="25484" b="6452"/>
          <a:stretch/>
        </p:blipFill>
        <p:spPr>
          <a:xfrm>
            <a:off x="111255" y="1016000"/>
            <a:ext cx="5979421" cy="3752849"/>
          </a:xfrm>
          <a:prstGeom prst="rect">
            <a:avLst/>
          </a:prstGeom>
        </p:spPr>
      </p:pic>
      <p:pic>
        <p:nvPicPr>
          <p:cNvPr id="5" name="Picture 4"/>
          <p:cNvPicPr>
            <a:picLocks noChangeAspect="1"/>
          </p:cNvPicPr>
          <p:nvPr/>
        </p:nvPicPr>
        <p:blipFill rotWithShape="1">
          <a:blip r:embed="rId3"/>
          <a:srcRect l="17291" t="32213" r="24375" b="2570"/>
          <a:stretch/>
        </p:blipFill>
        <p:spPr>
          <a:xfrm>
            <a:off x="4648200" y="2120900"/>
            <a:ext cx="7112000" cy="4470400"/>
          </a:xfrm>
          <a:prstGeom prst="rect">
            <a:avLst/>
          </a:prstGeom>
        </p:spPr>
      </p:pic>
    </p:spTree>
    <p:extLst>
      <p:ext uri="{BB962C8B-B14F-4D97-AF65-F5344CB8AC3E}">
        <p14:creationId xmlns:p14="http://schemas.microsoft.com/office/powerpoint/2010/main" val="42152838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95" y="101600"/>
            <a:ext cx="10353762" cy="970450"/>
          </a:xfrm>
        </p:spPr>
        <p:txBody>
          <a:bodyPr/>
          <a:lstStyle/>
          <a:p>
            <a:r>
              <a:rPr lang="en-US" dirty="0"/>
              <a:t>Model Building</a:t>
            </a:r>
          </a:p>
        </p:txBody>
      </p:sp>
      <p:pic>
        <p:nvPicPr>
          <p:cNvPr id="5" name="Content Placeholder 4"/>
          <p:cNvPicPr>
            <a:picLocks noGrp="1" noChangeAspect="1"/>
          </p:cNvPicPr>
          <p:nvPr>
            <p:ph idx="1"/>
          </p:nvPr>
        </p:nvPicPr>
        <p:blipFill rotWithShape="1">
          <a:blip r:embed="rId2"/>
          <a:srcRect l="16293" t="27102" r="23549" b="2816"/>
          <a:stretch/>
        </p:blipFill>
        <p:spPr>
          <a:xfrm>
            <a:off x="190499" y="1072050"/>
            <a:ext cx="6080502" cy="3982550"/>
          </a:xfrm>
          <a:prstGeom prst="rect">
            <a:avLst/>
          </a:prstGeom>
        </p:spPr>
      </p:pic>
      <p:pic>
        <p:nvPicPr>
          <p:cNvPr id="6" name="Picture 5"/>
          <p:cNvPicPr>
            <a:picLocks noChangeAspect="1"/>
          </p:cNvPicPr>
          <p:nvPr/>
        </p:nvPicPr>
        <p:blipFill rotWithShape="1">
          <a:blip r:embed="rId3"/>
          <a:srcRect l="17814" t="26285" r="24479" b="3681"/>
          <a:stretch/>
        </p:blipFill>
        <p:spPr>
          <a:xfrm>
            <a:off x="4927600" y="1917700"/>
            <a:ext cx="7035800" cy="4800600"/>
          </a:xfrm>
          <a:prstGeom prst="rect">
            <a:avLst/>
          </a:prstGeom>
        </p:spPr>
      </p:pic>
    </p:spTree>
    <p:extLst>
      <p:ext uri="{BB962C8B-B14F-4D97-AF65-F5344CB8AC3E}">
        <p14:creationId xmlns:p14="http://schemas.microsoft.com/office/powerpoint/2010/main" val="2291669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95" y="101600"/>
            <a:ext cx="10353762" cy="970450"/>
          </a:xfrm>
        </p:spPr>
        <p:txBody>
          <a:bodyPr/>
          <a:lstStyle/>
          <a:p>
            <a:r>
              <a:rPr lang="en-US" dirty="0" smtClean="0"/>
              <a:t>Under sampling and Model Building</a:t>
            </a:r>
            <a:endParaRPr lang="en-US" dirty="0"/>
          </a:p>
        </p:txBody>
      </p:sp>
      <p:pic>
        <p:nvPicPr>
          <p:cNvPr id="4" name="Content Placeholder 3"/>
          <p:cNvPicPr>
            <a:picLocks noGrp="1" noChangeAspect="1"/>
          </p:cNvPicPr>
          <p:nvPr>
            <p:ph idx="1"/>
          </p:nvPr>
        </p:nvPicPr>
        <p:blipFill rotWithShape="1">
          <a:blip r:embed="rId2"/>
          <a:srcRect l="16117" t="26477" r="33927" b="33163"/>
          <a:stretch/>
        </p:blipFill>
        <p:spPr>
          <a:xfrm>
            <a:off x="101599" y="1219200"/>
            <a:ext cx="4417632" cy="2006600"/>
          </a:xfrm>
          <a:prstGeom prst="rect">
            <a:avLst/>
          </a:prstGeom>
        </p:spPr>
      </p:pic>
      <p:pic>
        <p:nvPicPr>
          <p:cNvPr id="5" name="Picture 4"/>
          <p:cNvPicPr>
            <a:picLocks noChangeAspect="1"/>
          </p:cNvPicPr>
          <p:nvPr/>
        </p:nvPicPr>
        <p:blipFill rotWithShape="1">
          <a:blip r:embed="rId3"/>
          <a:srcRect l="17292" t="34808" r="25104"/>
          <a:stretch/>
        </p:blipFill>
        <p:spPr>
          <a:xfrm>
            <a:off x="4914900" y="1409700"/>
            <a:ext cx="7023100" cy="4468726"/>
          </a:xfrm>
          <a:prstGeom prst="rect">
            <a:avLst/>
          </a:prstGeom>
        </p:spPr>
      </p:pic>
    </p:spTree>
    <p:extLst>
      <p:ext uri="{BB962C8B-B14F-4D97-AF65-F5344CB8AC3E}">
        <p14:creationId xmlns:p14="http://schemas.microsoft.com/office/powerpoint/2010/main" val="24480288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5395" y="114300"/>
            <a:ext cx="10353762" cy="927100"/>
          </a:xfrm>
        </p:spPr>
        <p:txBody>
          <a:bodyPr/>
          <a:lstStyle/>
          <a:p>
            <a:r>
              <a:rPr lang="en-US" dirty="0"/>
              <a:t>Model Building</a:t>
            </a:r>
          </a:p>
        </p:txBody>
      </p:sp>
      <p:pic>
        <p:nvPicPr>
          <p:cNvPr id="4" name="Content Placeholder 3"/>
          <p:cNvPicPr>
            <a:picLocks noGrp="1" noChangeAspect="1"/>
          </p:cNvPicPr>
          <p:nvPr>
            <p:ph idx="1"/>
          </p:nvPr>
        </p:nvPicPr>
        <p:blipFill rotWithShape="1">
          <a:blip r:embed="rId2"/>
          <a:srcRect l="16293" t="29292" r="23900" b="939"/>
          <a:stretch/>
        </p:blipFill>
        <p:spPr>
          <a:xfrm>
            <a:off x="177799" y="901699"/>
            <a:ext cx="5575301" cy="3656741"/>
          </a:xfrm>
          <a:prstGeom prst="rect">
            <a:avLst/>
          </a:prstGeom>
        </p:spPr>
      </p:pic>
      <p:pic>
        <p:nvPicPr>
          <p:cNvPr id="5" name="Picture 4"/>
          <p:cNvPicPr>
            <a:picLocks noChangeAspect="1"/>
          </p:cNvPicPr>
          <p:nvPr/>
        </p:nvPicPr>
        <p:blipFill rotWithShape="1">
          <a:blip r:embed="rId3"/>
          <a:srcRect l="17500" t="29434" r="21562" b="6460"/>
          <a:stretch/>
        </p:blipFill>
        <p:spPr>
          <a:xfrm>
            <a:off x="4254500" y="2108200"/>
            <a:ext cx="7429500" cy="4394200"/>
          </a:xfrm>
          <a:prstGeom prst="rect">
            <a:avLst/>
          </a:prstGeom>
        </p:spPr>
      </p:pic>
    </p:spTree>
    <p:extLst>
      <p:ext uri="{BB962C8B-B14F-4D97-AF65-F5344CB8AC3E}">
        <p14:creationId xmlns:p14="http://schemas.microsoft.com/office/powerpoint/2010/main" val="27987760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95" y="88900"/>
            <a:ext cx="10353762" cy="970450"/>
          </a:xfrm>
        </p:spPr>
        <p:txBody>
          <a:bodyPr/>
          <a:lstStyle/>
          <a:p>
            <a:r>
              <a:rPr lang="en-US" dirty="0"/>
              <a:t>Model Building</a:t>
            </a:r>
          </a:p>
        </p:txBody>
      </p:sp>
      <p:pic>
        <p:nvPicPr>
          <p:cNvPr id="4" name="Content Placeholder 3"/>
          <p:cNvPicPr>
            <a:picLocks noGrp="1" noChangeAspect="1"/>
          </p:cNvPicPr>
          <p:nvPr>
            <p:ph idx="1"/>
          </p:nvPr>
        </p:nvPicPr>
        <p:blipFill rotWithShape="1">
          <a:blip r:embed="rId2"/>
          <a:srcRect l="16996" t="28353" r="22670"/>
          <a:stretch/>
        </p:blipFill>
        <p:spPr>
          <a:xfrm>
            <a:off x="228599" y="965200"/>
            <a:ext cx="6324601" cy="4222546"/>
          </a:xfrm>
          <a:prstGeom prst="rect">
            <a:avLst/>
          </a:prstGeom>
        </p:spPr>
      </p:pic>
      <p:pic>
        <p:nvPicPr>
          <p:cNvPr id="5" name="Picture 4"/>
          <p:cNvPicPr>
            <a:picLocks noChangeAspect="1"/>
          </p:cNvPicPr>
          <p:nvPr/>
        </p:nvPicPr>
        <p:blipFill rotWithShape="1">
          <a:blip r:embed="rId3"/>
          <a:srcRect l="17708" t="28694" r="25104"/>
          <a:stretch/>
        </p:blipFill>
        <p:spPr>
          <a:xfrm>
            <a:off x="4991100" y="1828800"/>
            <a:ext cx="6972300" cy="4887826"/>
          </a:xfrm>
          <a:prstGeom prst="rect">
            <a:avLst/>
          </a:prstGeom>
        </p:spPr>
      </p:pic>
    </p:spTree>
    <p:extLst>
      <p:ext uri="{BB962C8B-B14F-4D97-AF65-F5344CB8AC3E}">
        <p14:creationId xmlns:p14="http://schemas.microsoft.com/office/powerpoint/2010/main" val="6615498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95" y="101600"/>
            <a:ext cx="10353762" cy="970450"/>
          </a:xfrm>
        </p:spPr>
        <p:txBody>
          <a:bodyPr/>
          <a:lstStyle/>
          <a:p>
            <a:r>
              <a:rPr lang="en-US" dirty="0" smtClean="0"/>
              <a:t>Conclusion</a:t>
            </a:r>
            <a:endParaRPr lang="en-US" dirty="0"/>
          </a:p>
        </p:txBody>
      </p:sp>
      <p:sp>
        <p:nvSpPr>
          <p:cNvPr id="3" name="Content Placeholder 2"/>
          <p:cNvSpPr>
            <a:spLocks noGrp="1"/>
          </p:cNvSpPr>
          <p:nvPr>
            <p:ph idx="1"/>
          </p:nvPr>
        </p:nvSpPr>
        <p:spPr>
          <a:xfrm>
            <a:off x="241300" y="1732449"/>
            <a:ext cx="11645899" cy="4414351"/>
          </a:xfrm>
        </p:spPr>
        <p:txBody>
          <a:bodyPr>
            <a:normAutofit/>
          </a:bodyPr>
          <a:lstStyle/>
          <a:p>
            <a:pPr algn="just"/>
            <a:r>
              <a:rPr lang="en-US" sz="2400" dirty="0"/>
              <a:t>The data was taken and cleaned. The visualization was performed and tokenized for the model. </a:t>
            </a:r>
            <a:endParaRPr lang="en-US" sz="2400" dirty="0" smtClean="0"/>
          </a:p>
          <a:p>
            <a:pPr algn="just"/>
            <a:endParaRPr lang="en-US" sz="2400" dirty="0" smtClean="0"/>
          </a:p>
          <a:p>
            <a:pPr algn="just"/>
            <a:r>
              <a:rPr lang="en-US" sz="2400" dirty="0" smtClean="0"/>
              <a:t>During </a:t>
            </a:r>
            <a:r>
              <a:rPr lang="en-US" sz="2400" dirty="0"/>
              <a:t>oversampling the model best model </a:t>
            </a:r>
            <a:r>
              <a:rPr lang="en-US" sz="2400" dirty="0" err="1"/>
              <a:t>evalution</a:t>
            </a:r>
            <a:r>
              <a:rPr lang="en-US" sz="2400" dirty="0"/>
              <a:t> done as Hamming Loss: 0.01971608832807571 and Accuracy Score:0.9802839116719243 from </a:t>
            </a:r>
            <a:r>
              <a:rPr lang="en-US" sz="2400" dirty="0" err="1"/>
              <a:t>sklearn.naive_bayes</a:t>
            </a:r>
            <a:r>
              <a:rPr lang="en-US" sz="2400" dirty="0"/>
              <a:t> of </a:t>
            </a:r>
            <a:r>
              <a:rPr lang="en-US" sz="2400" dirty="0" err="1"/>
              <a:t>BernoulliNB</a:t>
            </a:r>
            <a:r>
              <a:rPr lang="en-US" sz="2400" dirty="0"/>
              <a:t>. </a:t>
            </a:r>
            <a:endParaRPr lang="en-US" sz="2400" dirty="0" smtClean="0"/>
          </a:p>
          <a:p>
            <a:pPr algn="just"/>
            <a:endParaRPr lang="en-US" sz="2400" dirty="0" smtClean="0"/>
          </a:p>
          <a:p>
            <a:pPr algn="just"/>
            <a:r>
              <a:rPr lang="en-US" sz="2400" dirty="0" smtClean="0"/>
              <a:t>During </a:t>
            </a:r>
            <a:r>
              <a:rPr lang="en-US" sz="2400" dirty="0" err="1"/>
              <a:t>undersampling</a:t>
            </a:r>
            <a:r>
              <a:rPr lang="en-US" sz="2400" dirty="0"/>
              <a:t> the model </a:t>
            </a:r>
            <a:r>
              <a:rPr lang="en-US" sz="2400" dirty="0" err="1"/>
              <a:t>evalution</a:t>
            </a:r>
            <a:r>
              <a:rPr lang="en-US" sz="2400" dirty="0"/>
              <a:t> done as </a:t>
            </a:r>
            <a:r>
              <a:rPr lang="en-US" sz="2400" dirty="0" smtClean="0"/>
              <a:t>Hamming Loss:0.045454545454545456 </a:t>
            </a:r>
            <a:r>
              <a:rPr lang="en-US" sz="2400" dirty="0"/>
              <a:t>and Accuracy Score: 0.9545454545454546 of from </a:t>
            </a:r>
            <a:r>
              <a:rPr lang="en-US" sz="2400" dirty="0" err="1"/>
              <a:t>sklearn.neural_network</a:t>
            </a:r>
            <a:r>
              <a:rPr lang="en-US" sz="2400" dirty="0"/>
              <a:t> import </a:t>
            </a:r>
            <a:r>
              <a:rPr lang="en-US" sz="2400" dirty="0" err="1"/>
              <a:t>SGDClassifier</a:t>
            </a:r>
            <a:r>
              <a:rPr lang="en-US" sz="2400" dirty="0"/>
              <a:t>.</a:t>
            </a:r>
          </a:p>
        </p:txBody>
      </p:sp>
    </p:spTree>
    <p:extLst>
      <p:ext uri="{BB962C8B-B14F-4D97-AF65-F5344CB8AC3E}">
        <p14:creationId xmlns:p14="http://schemas.microsoft.com/office/powerpoint/2010/main" val="42166285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39195" y="88900"/>
            <a:ext cx="10353762" cy="622300"/>
          </a:xfrm>
        </p:spPr>
        <p:txBody>
          <a:bodyPr>
            <a:normAutofit fontScale="90000"/>
          </a:bodyPr>
          <a:lstStyle/>
          <a:p>
            <a:r>
              <a:rPr lang="en-US" dirty="0" smtClean="0"/>
              <a:t>Business Problem</a:t>
            </a:r>
            <a:endParaRPr lang="en-US" dirty="0"/>
          </a:p>
        </p:txBody>
      </p:sp>
      <p:sp>
        <p:nvSpPr>
          <p:cNvPr id="3" name="Content Placeholder 2"/>
          <p:cNvSpPr>
            <a:spLocks noGrp="1"/>
          </p:cNvSpPr>
          <p:nvPr>
            <p:ph idx="1"/>
          </p:nvPr>
        </p:nvSpPr>
        <p:spPr>
          <a:xfrm>
            <a:off x="166126" y="596900"/>
            <a:ext cx="11899900" cy="5587999"/>
          </a:xfrm>
        </p:spPr>
        <p:txBody>
          <a:bodyPr>
            <a:noAutofit/>
          </a:bodyPr>
          <a:lstStyle/>
          <a:p>
            <a:r>
              <a:rPr lang="en-US" sz="1900" dirty="0"/>
              <a:t>The SMS Spam Collection is a set of SMS tagged messages that have been collected for SMS Spam research. It contains one set of SMS messages in English of 5,574 messages, tagged according being ham (legitimate) or spam.</a:t>
            </a:r>
            <a:endParaRPr lang="en-US" sz="1900" dirty="0" smtClean="0"/>
          </a:p>
          <a:p>
            <a:r>
              <a:rPr lang="en-US" sz="1900" dirty="0" smtClean="0"/>
              <a:t>Spam </a:t>
            </a:r>
            <a:r>
              <a:rPr lang="en-US" sz="1900" dirty="0"/>
              <a:t>Detector is used to detect unwanted, malicious and virus infected texts and helps to separate them from the </a:t>
            </a:r>
            <a:r>
              <a:rPr lang="en-US" sz="1900" dirty="0" err="1" smtClean="0"/>
              <a:t>nonspam</a:t>
            </a:r>
            <a:r>
              <a:rPr lang="en-US" sz="1900" dirty="0" smtClean="0"/>
              <a:t> </a:t>
            </a:r>
            <a:r>
              <a:rPr lang="en-US" sz="1900" dirty="0"/>
              <a:t>texts. It uses a binary type of classification containing the labels such as ‘ham’ (</a:t>
            </a:r>
            <a:r>
              <a:rPr lang="en-US" sz="1900" dirty="0" err="1"/>
              <a:t>nonspam</a:t>
            </a:r>
            <a:r>
              <a:rPr lang="en-US" sz="1900" dirty="0"/>
              <a:t>) and spam. Application of this can be seen in Google Mail (GMAIL) where it segregates the spam emails in order to prevent them from getting into the user’s inbox</a:t>
            </a:r>
            <a:r>
              <a:rPr lang="en-US" sz="1900" dirty="0" smtClean="0"/>
              <a:t>.</a:t>
            </a:r>
            <a:endParaRPr lang="en-US" sz="1900" dirty="0"/>
          </a:p>
          <a:p>
            <a:r>
              <a:rPr lang="en-US" sz="1900" dirty="0"/>
              <a:t>The files contain one message per line. Each line is composed by two columns: v1 contains the label (ham or spam) and v2 contains the raw text.</a:t>
            </a:r>
          </a:p>
          <a:p>
            <a:r>
              <a:rPr lang="en-US" sz="1900" dirty="0"/>
              <a:t>This corpus has been collected from free or free for research sources at the Internet:</a:t>
            </a:r>
          </a:p>
          <a:p>
            <a:r>
              <a:rPr lang="en-US" sz="1900" dirty="0" smtClean="0"/>
              <a:t>A </a:t>
            </a:r>
            <a:r>
              <a:rPr lang="en-US" sz="1900" dirty="0"/>
              <a:t>collection of 5573 rows SMS spam messages was manually extracted from the </a:t>
            </a:r>
            <a:r>
              <a:rPr lang="en-US" sz="1900" dirty="0" err="1"/>
              <a:t>Grumbletext</a:t>
            </a:r>
            <a:r>
              <a:rPr lang="en-US" sz="1900" dirty="0"/>
              <a:t> Web site. This is a UK forum in which cell phone users make public claims about SMS spam messages, most of them without reporting the very spam message received. The identification of the text of spam messages in the claims is a very hard and time-consuming task, and it involved carefully scanning hundreds of web pages. </a:t>
            </a:r>
            <a:endParaRPr lang="en-US" sz="1900" dirty="0" smtClean="0"/>
          </a:p>
          <a:p>
            <a:r>
              <a:rPr lang="en-US" sz="1900" dirty="0"/>
              <a:t>A subset of 3,375 SMS randomly chosen ham messages of the NUS SMS Corpus (NSC), which is a dataset of about 10,000 legitimate messages collected for research at the Department of Computer Science at the National University of Singapore. The messages largely originate from Singaporeans and mostly from students attending the University. These messages were collected from volunteers who were made aware that their contributions were going to be made publicly available. </a:t>
            </a:r>
          </a:p>
        </p:txBody>
      </p:sp>
    </p:spTree>
    <p:extLst>
      <p:ext uri="{BB962C8B-B14F-4D97-AF65-F5344CB8AC3E}">
        <p14:creationId xmlns:p14="http://schemas.microsoft.com/office/powerpoint/2010/main" val="42468949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95" y="101600"/>
            <a:ext cx="10353762" cy="812800"/>
          </a:xfrm>
        </p:spPr>
        <p:txBody>
          <a:bodyPr>
            <a:normAutofit/>
          </a:bodyPr>
          <a:lstStyle/>
          <a:p>
            <a:r>
              <a:rPr lang="en-US" dirty="0" smtClean="0"/>
              <a:t>Importing Libraries and Dataset</a:t>
            </a:r>
            <a:endParaRPr lang="en-US" dirty="0"/>
          </a:p>
        </p:txBody>
      </p:sp>
      <p:pic>
        <p:nvPicPr>
          <p:cNvPr id="4" name="Content Placeholder 3"/>
          <p:cNvPicPr>
            <a:picLocks noGrp="1" noChangeAspect="1"/>
          </p:cNvPicPr>
          <p:nvPr>
            <p:ph idx="1"/>
          </p:nvPr>
        </p:nvPicPr>
        <p:blipFill rotWithShape="1">
          <a:blip r:embed="rId2"/>
          <a:srcRect l="16821" t="37426" r="44481" b="15957"/>
          <a:stretch/>
        </p:blipFill>
        <p:spPr>
          <a:xfrm>
            <a:off x="228598" y="1771650"/>
            <a:ext cx="5283255" cy="3676650"/>
          </a:xfrm>
          <a:prstGeom prst="rect">
            <a:avLst/>
          </a:prstGeom>
        </p:spPr>
      </p:pic>
      <p:pic>
        <p:nvPicPr>
          <p:cNvPr id="5" name="Picture 4"/>
          <p:cNvPicPr>
            <a:picLocks noChangeAspect="1"/>
          </p:cNvPicPr>
          <p:nvPr/>
        </p:nvPicPr>
        <p:blipFill rotWithShape="1">
          <a:blip r:embed="rId3"/>
          <a:srcRect l="18229" t="40365" r="35729" b="7943"/>
          <a:stretch/>
        </p:blipFill>
        <p:spPr>
          <a:xfrm>
            <a:off x="5654156" y="1771650"/>
            <a:ext cx="5824657" cy="3676650"/>
          </a:xfrm>
          <a:prstGeom prst="rect">
            <a:avLst/>
          </a:prstGeom>
        </p:spPr>
      </p:pic>
    </p:spTree>
    <p:extLst>
      <p:ext uri="{BB962C8B-B14F-4D97-AF65-F5344CB8AC3E}">
        <p14:creationId xmlns:p14="http://schemas.microsoft.com/office/powerpoint/2010/main" val="39840135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4895" y="88900"/>
            <a:ext cx="10353762" cy="970450"/>
          </a:xfrm>
        </p:spPr>
        <p:txBody>
          <a:bodyPr/>
          <a:lstStyle/>
          <a:p>
            <a:r>
              <a:rPr lang="en-US" dirty="0" smtClean="0"/>
              <a:t>Exploring Dataset</a:t>
            </a:r>
            <a:endParaRPr lang="en-US" dirty="0"/>
          </a:p>
        </p:txBody>
      </p:sp>
      <p:pic>
        <p:nvPicPr>
          <p:cNvPr id="5" name="Content Placeholder 4"/>
          <p:cNvPicPr>
            <a:picLocks noGrp="1" noChangeAspect="1"/>
          </p:cNvPicPr>
          <p:nvPr>
            <p:ph idx="1"/>
          </p:nvPr>
        </p:nvPicPr>
        <p:blipFill rotWithShape="1">
          <a:blip r:embed="rId2"/>
          <a:srcRect l="16116" t="29605" r="36918" b="21900"/>
          <a:stretch/>
        </p:blipFill>
        <p:spPr>
          <a:xfrm>
            <a:off x="151674" y="1059350"/>
            <a:ext cx="5715000" cy="3175000"/>
          </a:xfrm>
          <a:prstGeom prst="rect">
            <a:avLst/>
          </a:prstGeom>
        </p:spPr>
      </p:pic>
      <p:pic>
        <p:nvPicPr>
          <p:cNvPr id="6" name="Picture 5"/>
          <p:cNvPicPr>
            <a:picLocks noChangeAspect="1"/>
          </p:cNvPicPr>
          <p:nvPr/>
        </p:nvPicPr>
        <p:blipFill rotWithShape="1">
          <a:blip r:embed="rId3"/>
          <a:srcRect l="17604" t="32954" r="52292" b="32955"/>
          <a:stretch/>
        </p:blipFill>
        <p:spPr>
          <a:xfrm>
            <a:off x="6539895" y="955162"/>
            <a:ext cx="5130800" cy="3266669"/>
          </a:xfrm>
          <a:prstGeom prst="rect">
            <a:avLst/>
          </a:prstGeom>
        </p:spPr>
      </p:pic>
      <p:pic>
        <p:nvPicPr>
          <p:cNvPr id="7" name="Picture 6"/>
          <p:cNvPicPr>
            <a:picLocks noChangeAspect="1"/>
          </p:cNvPicPr>
          <p:nvPr/>
        </p:nvPicPr>
        <p:blipFill rotWithShape="1">
          <a:blip r:embed="rId4"/>
          <a:srcRect l="17756" t="42935" r="63923" b="34959"/>
          <a:stretch/>
        </p:blipFill>
        <p:spPr>
          <a:xfrm>
            <a:off x="4010295" y="4388756"/>
            <a:ext cx="3487785" cy="2365982"/>
          </a:xfrm>
          <a:prstGeom prst="rect">
            <a:avLst/>
          </a:prstGeom>
        </p:spPr>
      </p:pic>
    </p:spTree>
    <p:extLst>
      <p:ext uri="{BB962C8B-B14F-4D97-AF65-F5344CB8AC3E}">
        <p14:creationId xmlns:p14="http://schemas.microsoft.com/office/powerpoint/2010/main" val="32057446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95" y="113211"/>
            <a:ext cx="10353762" cy="879566"/>
          </a:xfrm>
        </p:spPr>
        <p:txBody>
          <a:bodyPr/>
          <a:lstStyle/>
          <a:p>
            <a:r>
              <a:rPr lang="en-US" dirty="0" smtClean="0"/>
              <a:t>Exploring Dataset</a:t>
            </a:r>
            <a:endParaRPr lang="en-US" dirty="0"/>
          </a:p>
        </p:txBody>
      </p:sp>
      <p:pic>
        <p:nvPicPr>
          <p:cNvPr id="4" name="Content Placeholder 3"/>
          <p:cNvPicPr>
            <a:picLocks noGrp="1" noChangeAspect="1"/>
          </p:cNvPicPr>
          <p:nvPr>
            <p:ph idx="1"/>
          </p:nvPr>
        </p:nvPicPr>
        <p:blipFill rotWithShape="1">
          <a:blip r:embed="rId2"/>
          <a:srcRect l="15931" t="41002" r="22554" b="3647"/>
          <a:stretch/>
        </p:blipFill>
        <p:spPr>
          <a:xfrm>
            <a:off x="169816" y="1097279"/>
            <a:ext cx="6662060" cy="3370217"/>
          </a:xfrm>
          <a:prstGeom prst="rect">
            <a:avLst/>
          </a:prstGeom>
        </p:spPr>
      </p:pic>
      <p:pic>
        <p:nvPicPr>
          <p:cNvPr id="5" name="Picture 4"/>
          <p:cNvPicPr>
            <a:picLocks noChangeAspect="1"/>
          </p:cNvPicPr>
          <p:nvPr/>
        </p:nvPicPr>
        <p:blipFill rotWithShape="1">
          <a:blip r:embed="rId3"/>
          <a:srcRect l="17572" t="37709" r="43750" b="17889"/>
          <a:stretch/>
        </p:blipFill>
        <p:spPr>
          <a:xfrm>
            <a:off x="7080069" y="1280158"/>
            <a:ext cx="4938324" cy="3187338"/>
          </a:xfrm>
          <a:prstGeom prst="rect">
            <a:avLst/>
          </a:prstGeom>
        </p:spPr>
      </p:pic>
    </p:spTree>
    <p:extLst>
      <p:ext uri="{BB962C8B-B14F-4D97-AF65-F5344CB8AC3E}">
        <p14:creationId xmlns:p14="http://schemas.microsoft.com/office/powerpoint/2010/main" val="26334779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95" y="152400"/>
            <a:ext cx="10353762" cy="970450"/>
          </a:xfrm>
        </p:spPr>
        <p:txBody>
          <a:bodyPr/>
          <a:lstStyle/>
          <a:p>
            <a:r>
              <a:rPr lang="en-US" dirty="0" smtClean="0"/>
              <a:t>Analyzing the Output</a:t>
            </a:r>
            <a:endParaRPr lang="en-US" dirty="0"/>
          </a:p>
        </p:txBody>
      </p:sp>
      <p:pic>
        <p:nvPicPr>
          <p:cNvPr id="5" name="Content Placeholder 4"/>
          <p:cNvPicPr>
            <a:picLocks noGrp="1" noChangeAspect="1"/>
          </p:cNvPicPr>
          <p:nvPr>
            <p:ph idx="1"/>
          </p:nvPr>
        </p:nvPicPr>
        <p:blipFill rotWithShape="1">
          <a:blip r:embed="rId2"/>
          <a:srcRect l="21042" t="27415" r="33399"/>
          <a:stretch/>
        </p:blipFill>
        <p:spPr>
          <a:xfrm>
            <a:off x="-10073" y="1122850"/>
            <a:ext cx="4836073" cy="4331926"/>
          </a:xfrm>
          <a:prstGeom prst="rect">
            <a:avLst/>
          </a:prstGeom>
        </p:spPr>
      </p:pic>
      <p:pic>
        <p:nvPicPr>
          <p:cNvPr id="6" name="Picture 5"/>
          <p:cNvPicPr>
            <a:picLocks noChangeAspect="1"/>
          </p:cNvPicPr>
          <p:nvPr/>
        </p:nvPicPr>
        <p:blipFill rotWithShape="1">
          <a:blip r:embed="rId3"/>
          <a:srcRect l="16667" t="29621" r="20521" b="11277"/>
          <a:stretch/>
        </p:blipFill>
        <p:spPr>
          <a:xfrm>
            <a:off x="5016500" y="1451283"/>
            <a:ext cx="6946900" cy="3675060"/>
          </a:xfrm>
          <a:prstGeom prst="rect">
            <a:avLst/>
          </a:prstGeom>
        </p:spPr>
      </p:pic>
    </p:spTree>
    <p:extLst>
      <p:ext uri="{BB962C8B-B14F-4D97-AF65-F5344CB8AC3E}">
        <p14:creationId xmlns:p14="http://schemas.microsoft.com/office/powerpoint/2010/main" val="39387575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95" y="88900"/>
            <a:ext cx="10353762" cy="838200"/>
          </a:xfrm>
        </p:spPr>
        <p:txBody>
          <a:bodyPr/>
          <a:lstStyle/>
          <a:p>
            <a:r>
              <a:rPr lang="en-US" dirty="0" smtClean="0"/>
              <a:t>Analyzing the Input</a:t>
            </a:r>
            <a:endParaRPr lang="en-US" dirty="0"/>
          </a:p>
        </p:txBody>
      </p:sp>
      <p:pic>
        <p:nvPicPr>
          <p:cNvPr id="4" name="Content Placeholder 3"/>
          <p:cNvPicPr>
            <a:picLocks noGrp="1" noChangeAspect="1"/>
          </p:cNvPicPr>
          <p:nvPr>
            <p:ph idx="1"/>
          </p:nvPr>
        </p:nvPicPr>
        <p:blipFill rotWithShape="1">
          <a:blip r:embed="rId2"/>
          <a:srcRect l="15413" t="36800" r="30057" b="6258"/>
          <a:stretch/>
        </p:blipFill>
        <p:spPr>
          <a:xfrm>
            <a:off x="177799" y="1168400"/>
            <a:ext cx="5645919" cy="3314700"/>
          </a:xfrm>
          <a:prstGeom prst="rect">
            <a:avLst/>
          </a:prstGeom>
        </p:spPr>
      </p:pic>
      <p:pic>
        <p:nvPicPr>
          <p:cNvPr id="5" name="Picture 4"/>
          <p:cNvPicPr>
            <a:picLocks noChangeAspect="1"/>
          </p:cNvPicPr>
          <p:nvPr/>
        </p:nvPicPr>
        <p:blipFill rotWithShape="1">
          <a:blip r:embed="rId3"/>
          <a:srcRect l="18749" t="34622" r="33543" b="9981"/>
          <a:stretch/>
        </p:blipFill>
        <p:spPr>
          <a:xfrm>
            <a:off x="6090676" y="927100"/>
            <a:ext cx="5816600" cy="3797300"/>
          </a:xfrm>
          <a:prstGeom prst="rect">
            <a:avLst/>
          </a:prstGeom>
        </p:spPr>
      </p:pic>
    </p:spTree>
    <p:extLst>
      <p:ext uri="{BB962C8B-B14F-4D97-AF65-F5344CB8AC3E}">
        <p14:creationId xmlns:p14="http://schemas.microsoft.com/office/powerpoint/2010/main" val="14624779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95" y="101600"/>
            <a:ext cx="10353762" cy="812800"/>
          </a:xfrm>
        </p:spPr>
        <p:txBody>
          <a:bodyPr/>
          <a:lstStyle/>
          <a:p>
            <a:r>
              <a:rPr lang="en-US" dirty="0" smtClean="0"/>
              <a:t>Data Cleaning</a:t>
            </a:r>
            <a:endParaRPr lang="en-US" dirty="0"/>
          </a:p>
        </p:txBody>
      </p:sp>
      <p:pic>
        <p:nvPicPr>
          <p:cNvPr id="4" name="Content Placeholder 3"/>
          <p:cNvPicPr>
            <a:picLocks noGrp="1" noChangeAspect="1"/>
          </p:cNvPicPr>
          <p:nvPr>
            <p:ph idx="1"/>
          </p:nvPr>
        </p:nvPicPr>
        <p:blipFill rotWithShape="1">
          <a:blip r:embed="rId2"/>
          <a:srcRect l="15589" t="28353" r="47823" b="51310"/>
          <a:stretch/>
        </p:blipFill>
        <p:spPr>
          <a:xfrm>
            <a:off x="114299" y="914400"/>
            <a:ext cx="3291841" cy="1028700"/>
          </a:xfrm>
          <a:prstGeom prst="rect">
            <a:avLst/>
          </a:prstGeom>
        </p:spPr>
      </p:pic>
      <p:pic>
        <p:nvPicPr>
          <p:cNvPr id="5" name="Picture 4"/>
          <p:cNvPicPr>
            <a:picLocks noChangeAspect="1"/>
          </p:cNvPicPr>
          <p:nvPr/>
        </p:nvPicPr>
        <p:blipFill rotWithShape="1">
          <a:blip r:embed="rId3"/>
          <a:srcRect l="17187" t="27767" r="12813" b="-556"/>
          <a:stretch/>
        </p:blipFill>
        <p:spPr>
          <a:xfrm>
            <a:off x="3533140" y="1016000"/>
            <a:ext cx="8534400" cy="4989426"/>
          </a:xfrm>
          <a:prstGeom prst="rect">
            <a:avLst/>
          </a:prstGeom>
        </p:spPr>
      </p:pic>
    </p:spTree>
    <p:extLst>
      <p:ext uri="{BB962C8B-B14F-4D97-AF65-F5344CB8AC3E}">
        <p14:creationId xmlns:p14="http://schemas.microsoft.com/office/powerpoint/2010/main" val="19143893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95" y="114300"/>
            <a:ext cx="10353762" cy="965200"/>
          </a:xfrm>
        </p:spPr>
        <p:txBody>
          <a:bodyPr/>
          <a:lstStyle/>
          <a:p>
            <a:r>
              <a:rPr lang="en-US" dirty="0"/>
              <a:t>Data Cleaning</a:t>
            </a:r>
          </a:p>
        </p:txBody>
      </p:sp>
      <p:pic>
        <p:nvPicPr>
          <p:cNvPr id="4" name="Content Placeholder 3"/>
          <p:cNvPicPr>
            <a:picLocks noGrp="1" noChangeAspect="1"/>
          </p:cNvPicPr>
          <p:nvPr>
            <p:ph idx="1"/>
          </p:nvPr>
        </p:nvPicPr>
        <p:blipFill rotWithShape="1">
          <a:blip r:embed="rId2"/>
          <a:srcRect l="17349" t="33359" r="29002" b="10950"/>
          <a:stretch/>
        </p:blipFill>
        <p:spPr>
          <a:xfrm>
            <a:off x="116352" y="1079500"/>
            <a:ext cx="6159501" cy="3721100"/>
          </a:xfrm>
          <a:prstGeom prst="rect">
            <a:avLst/>
          </a:prstGeom>
        </p:spPr>
      </p:pic>
      <p:pic>
        <p:nvPicPr>
          <p:cNvPr id="5" name="Picture 4"/>
          <p:cNvPicPr>
            <a:picLocks noChangeAspect="1"/>
          </p:cNvPicPr>
          <p:nvPr/>
        </p:nvPicPr>
        <p:blipFill rotWithShape="1">
          <a:blip r:embed="rId3"/>
          <a:srcRect l="20416" t="35549" r="32396" b="8869"/>
          <a:stretch/>
        </p:blipFill>
        <p:spPr>
          <a:xfrm>
            <a:off x="6311900" y="1079500"/>
            <a:ext cx="5753100" cy="3810000"/>
          </a:xfrm>
          <a:prstGeom prst="rect">
            <a:avLst/>
          </a:prstGeom>
        </p:spPr>
      </p:pic>
    </p:spTree>
    <p:extLst>
      <p:ext uri="{BB962C8B-B14F-4D97-AF65-F5344CB8AC3E}">
        <p14:creationId xmlns:p14="http://schemas.microsoft.com/office/powerpoint/2010/main" val="125115247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
  <a:themeElements>
    <a:clrScheme name="Slate">
      <a:dk1>
        <a:sysClr val="windowText" lastClr="000000"/>
      </a:dk1>
      <a:lt1>
        <a:sysClr val="window" lastClr="FFFFFF"/>
      </a:lt1>
      <a:dk2>
        <a:srgbClr val="212123"/>
      </a:dk2>
      <a:lt2>
        <a:srgbClr val="DADADA"/>
      </a:lt2>
      <a:accent1>
        <a:srgbClr val="E8B826"/>
      </a:accent1>
      <a:accent2>
        <a:srgbClr val="E2CA72"/>
      </a:accent2>
      <a:accent3>
        <a:srgbClr val="BD723B"/>
      </a:accent3>
      <a:accent4>
        <a:srgbClr val="AE9376"/>
      </a:accent4>
      <a:accent5>
        <a:srgbClr val="A77F41"/>
      </a:accent5>
      <a:accent6>
        <a:srgbClr val="A1AE79"/>
      </a:accent6>
      <a:hlink>
        <a:srgbClr val="F1D06A"/>
      </a:hlink>
      <a:folHlink>
        <a:srgbClr val="EDDCA8"/>
      </a:folHlink>
    </a:clrScheme>
    <a:fontScheme name="Slate">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D5CBAF11-69B7-47EA-BC01-41F77058C2A9}"/>
    </a:ext>
  </a:extLst>
</a:theme>
</file>

<file path=docProps/app.xml><?xml version="1.0" encoding="utf-8"?>
<Properties xmlns="http://schemas.openxmlformats.org/officeDocument/2006/extended-properties" xmlns:vt="http://schemas.openxmlformats.org/officeDocument/2006/docPropsVTypes">
  <Template>TM04033929[[fn=Slate]]</Template>
  <TotalTime>51</TotalTime>
  <Words>430</Words>
  <Application>Microsoft Office PowerPoint</Application>
  <PresentationFormat>Widescreen</PresentationFormat>
  <Paragraphs>32</Paragraphs>
  <Slides>17</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17</vt:i4>
      </vt:variant>
    </vt:vector>
  </HeadingPairs>
  <TitlesOfParts>
    <vt:vector size="21" baseType="lpstr">
      <vt:lpstr>Calisto MT</vt:lpstr>
      <vt:lpstr>Trebuchet MS</vt:lpstr>
      <vt:lpstr>Wingdings 2</vt:lpstr>
      <vt:lpstr>Slate</vt:lpstr>
      <vt:lpstr>Spam and Ham Detection</vt:lpstr>
      <vt:lpstr>Business Problem</vt:lpstr>
      <vt:lpstr>Importing Libraries and Dataset</vt:lpstr>
      <vt:lpstr>Exploring Dataset</vt:lpstr>
      <vt:lpstr>Exploring Dataset</vt:lpstr>
      <vt:lpstr>Analyzing the Output</vt:lpstr>
      <vt:lpstr>Analyzing the Input</vt:lpstr>
      <vt:lpstr>Data Cleaning</vt:lpstr>
      <vt:lpstr>Data Cleaning</vt:lpstr>
      <vt:lpstr>Data Visualization</vt:lpstr>
      <vt:lpstr>Oversampling and Model Building</vt:lpstr>
      <vt:lpstr>Model Building</vt:lpstr>
      <vt:lpstr>Model Building</vt:lpstr>
      <vt:lpstr>Under sampling and Model Building</vt:lpstr>
      <vt:lpstr>Model Building</vt:lpstr>
      <vt:lpstr>Model Building</vt:lpstr>
      <vt:lpstr>Conclusion</vt:lpstr>
    </vt:vector>
  </TitlesOfParts>
  <Company>home</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Spam and Ham Detection</dc:title>
  <dc:creator>Vishal Manoj</dc:creator>
  <cp:lastModifiedBy>Vishal Manoj</cp:lastModifiedBy>
  <cp:revision>7</cp:revision>
  <dcterms:created xsi:type="dcterms:W3CDTF">2022-11-20T16:10:50Z</dcterms:created>
  <dcterms:modified xsi:type="dcterms:W3CDTF">2022-11-21T13:29:44Z</dcterms:modified>
</cp:coreProperties>
</file>